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0" r:id="rId10"/>
    <p:sldId id="263" r:id="rId11"/>
    <p:sldId id="264" r:id="rId12"/>
    <p:sldId id="261" r:id="rId13"/>
    <p:sldId id="26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389292-C02E-48CE-9540-CC78F679014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97356B-5FB4-4FDF-B821-289B6D1B7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3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50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52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18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71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44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14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52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57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07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28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0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ED68A9B-0E63-4277-8055-6619790EEE8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disoncountync.gov/employee-portal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fetycommittee@madisoncountync.go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Safety Committee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October 28, 2021</a:t>
            </a:r>
          </a:p>
          <a:p>
            <a:r>
              <a:rPr lang="en-US" dirty="0" smtClean="0"/>
              <a:t>10:00 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Accidents and Injury Reporting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2: </a:t>
            </a:r>
          </a:p>
          <a:p>
            <a:r>
              <a:rPr lang="en-US" dirty="0" smtClean="0"/>
              <a:t>Once an employee has notified their Supervisor of the accident, injury, illness, or near miss, the Supervisor must report the incident to Human Resources as soon as possible. </a:t>
            </a:r>
          </a:p>
          <a:p>
            <a:r>
              <a:rPr lang="en-US" dirty="0" smtClean="0"/>
              <a:t>In addition, the Supervisor will need to complete the “Supervisor’s Accident Investigation  Form” and the “Incident Investigation Report” </a:t>
            </a:r>
          </a:p>
          <a:p>
            <a:r>
              <a:rPr lang="en-US" dirty="0" smtClean="0"/>
              <a:t>All reports should be submitted to Human Resources within 24 hours of the time the incident occurred. </a:t>
            </a:r>
          </a:p>
          <a:p>
            <a:r>
              <a:rPr lang="en-US" dirty="0" smtClean="0"/>
              <a:t>All doctors notes and related documentation should also be submitted to HR.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 and Injury Reporting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event that medical treatment is needed, Mercy Urgent Care in Weaverville, NC is our designated service provider for non-emergency treatment. </a:t>
            </a:r>
          </a:p>
          <a:p>
            <a:r>
              <a:rPr lang="en-US" dirty="0" smtClean="0"/>
              <a:t>It is an injured workers responsibility to notify his/her supervisor of any necessary time away from work, modified or light duty restrictions, or other modifications by presenting a physician’s note from our designated provider.  The supervisor should then report the adjustments to HR.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Accident Prevention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review the Accident Prevention Program that was sent to you via email before the meeting began. </a:t>
            </a:r>
          </a:p>
          <a:p>
            <a:r>
              <a:rPr lang="en-US" dirty="0" smtClean="0"/>
              <a:t>The areas highlighted in yellow are changes that were recommended by our North Carolina Association of County Commissioners Risk Manager.  </a:t>
            </a:r>
          </a:p>
          <a:p>
            <a:r>
              <a:rPr lang="en-US" dirty="0" smtClean="0"/>
              <a:t>If the changes are approved by the Safety Committee, we can move forward and present them to the Board of Commissioners for official approval.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Questions, comments?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Committee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County Manager has appointed the following employees as the Chair, Co-Chair, and Secretary: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Chair- Louis Roberts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Co-Chair- Jeff </a:t>
            </a:r>
            <a:r>
              <a:rPr lang="en-US" dirty="0" err="1" smtClean="0"/>
              <a:t>Hyder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Secretary- Brooke Ledford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Safety Meeting Schedule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938503"/>
              </p:ext>
            </p:extLst>
          </p:nvPr>
        </p:nvGraphicFramePr>
        <p:xfrm>
          <a:off x="685800" y="2819400"/>
          <a:ext cx="7848600" cy="3505199"/>
        </p:xfrm>
        <a:graphic>
          <a:graphicData uri="http://schemas.openxmlformats.org/drawingml/2006/table">
            <a:tbl>
              <a:tblPr firstRow="1" firstCol="1" bandRow="1"/>
              <a:tblGrid>
                <a:gridCol w="3352801"/>
                <a:gridCol w="1879599"/>
                <a:gridCol w="2616200"/>
              </a:tblGrid>
              <a:tr h="7063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spc="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</a:t>
                      </a:r>
                      <a:endParaRPr lang="en-US" sz="2000" spc="-25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spc="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en-US" sz="2000" spc="-25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spc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Location </a:t>
                      </a:r>
                      <a:endParaRPr lang="en-US" sz="2000" spc="-25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6796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Thursday, October 28, 2021</a:t>
                      </a:r>
                      <a:endParaRPr lang="en-US" sz="2000" spc="-25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0">
                          <a:solidFill>
                            <a:srgbClr val="000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AM</a:t>
                      </a:r>
                      <a:endParaRPr lang="en-US" sz="2000" spc="-25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0">
                          <a:solidFill>
                            <a:srgbClr val="000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Zoom</a:t>
                      </a:r>
                      <a:endParaRPr lang="en-US" sz="2000" spc="-25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7063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Thursday, January 27, 2022</a:t>
                      </a:r>
                      <a:endParaRPr lang="en-US" sz="2000" spc="-25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0">
                          <a:solidFill>
                            <a:srgbClr val="000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AM</a:t>
                      </a:r>
                      <a:endParaRPr lang="en-US" sz="2000" spc="-25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0">
                          <a:solidFill>
                            <a:srgbClr val="000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Zoom</a:t>
                      </a:r>
                      <a:endParaRPr lang="en-US" sz="2000" spc="-25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7063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Thursday, April 28, 2022</a:t>
                      </a:r>
                      <a:endParaRPr lang="en-US" sz="2000" spc="-25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0">
                          <a:solidFill>
                            <a:srgbClr val="000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AM</a:t>
                      </a:r>
                      <a:endParaRPr lang="en-US" sz="2000" spc="-25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0">
                          <a:solidFill>
                            <a:srgbClr val="000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Zoom </a:t>
                      </a:r>
                      <a:endParaRPr lang="en-US" sz="2000" spc="-25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7063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Thursday, July 28, 2022</a:t>
                      </a:r>
                      <a:endParaRPr lang="en-US" sz="2000" spc="-25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0">
                          <a:solidFill>
                            <a:srgbClr val="000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AM</a:t>
                      </a:r>
                      <a:endParaRPr lang="en-US" sz="2000" spc="-25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0" dirty="0">
                          <a:solidFill>
                            <a:srgbClr val="000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Zoom </a:t>
                      </a:r>
                      <a:endParaRPr lang="en-US" sz="2000" spc="-25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6764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Please review the proposed Safety Meeting Schedule below.  If there are no objections, please vote to approve the schedule.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263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Complete the Monthly Building Inspection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Go to the employee portal on the County website at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www.madisoncountync.gov/employee-portal.html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Click on </a:t>
            </a:r>
            <a:r>
              <a:rPr lang="en-US" u="sng" dirty="0" smtClean="0">
                <a:solidFill>
                  <a:srgbClr val="00B0F0"/>
                </a:solidFill>
              </a:rPr>
              <a:t>Safety Committee </a:t>
            </a:r>
            <a:endParaRPr lang="en-US" u="sng" dirty="0" smtClean="0">
              <a:solidFill>
                <a:srgbClr val="00B0F0"/>
              </a:solidFill>
            </a:endParaRPr>
          </a:p>
          <a:p>
            <a:pPr marL="857250" lvl="1" indent="-457200"/>
            <a:r>
              <a:rPr lang="en-US" u="sng" dirty="0" smtClean="0">
                <a:solidFill>
                  <a:srgbClr val="00B0F0"/>
                </a:solidFill>
              </a:rPr>
              <a:t>Safety Committee Portal Password: </a:t>
            </a:r>
            <a:r>
              <a:rPr lang="en-US" dirty="0"/>
              <a:t>Mad!s0n</a:t>
            </a:r>
            <a:endParaRPr lang="en-US" u="sng" dirty="0" smtClean="0">
              <a:solidFill>
                <a:srgbClr val="00B0F0"/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/>
              <a:t>Click on “Monthly Facility Inspection Form” </a:t>
            </a:r>
          </a:p>
          <a:p>
            <a:pPr marL="457200" indent="-457200">
              <a:buAutoNum type="arabicPeriod"/>
            </a:pPr>
            <a:r>
              <a:rPr lang="en-US" dirty="0" smtClean="0"/>
              <a:t>Go through the checklist and complete the form. </a:t>
            </a:r>
          </a:p>
          <a:p>
            <a:pPr marL="457200" indent="-457200">
              <a:buAutoNum type="arabicPeriod"/>
            </a:pPr>
            <a:r>
              <a:rPr lang="en-US" dirty="0" smtClean="0"/>
              <a:t>Email the completed form to </a:t>
            </a:r>
            <a:r>
              <a:rPr lang="en-US" dirty="0" smtClean="0">
                <a:hlinkClick r:id="rId4"/>
              </a:rPr>
              <a:t>safetycommittee@madisoncountync.gov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This form should be completed once per month by the 5</a:t>
            </a:r>
            <a:r>
              <a:rPr lang="en-US" baseline="30000" dirty="0" smtClean="0"/>
              <a:t>th</a:t>
            </a:r>
            <a:r>
              <a:rPr lang="en-US" dirty="0" smtClean="0"/>
              <a:t> of the month for the previous month.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Accidents and Injury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What is an Accident? </a:t>
            </a:r>
          </a:p>
          <a:p>
            <a:r>
              <a:rPr lang="en-US" dirty="0" smtClean="0"/>
              <a:t>An accident is “an undesired event that results in personal injury and/or property damage.” </a:t>
            </a:r>
          </a:p>
          <a:p>
            <a:r>
              <a:rPr lang="en-US" dirty="0" smtClean="0"/>
              <a:t>Being “undesired” makes it something that must be “prevented whenever possible.” </a:t>
            </a:r>
          </a:p>
        </p:txBody>
      </p:sp>
    </p:spTree>
    <p:extLst>
      <p:ext uri="{BB962C8B-B14F-4D97-AF65-F5344CB8AC3E}">
        <p14:creationId xmlns:p14="http://schemas.microsoft.com/office/powerpoint/2010/main" val="135549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Accidents and Injury Reporting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we investigate accidents? </a:t>
            </a:r>
          </a:p>
          <a:p>
            <a:r>
              <a:rPr lang="en-US" dirty="0" smtClean="0"/>
              <a:t>The more comprehensive the investigation, follow-up and corrective action, the less time we will spend dealing with accidents in the future.  </a:t>
            </a:r>
          </a:p>
          <a:p>
            <a:r>
              <a:rPr lang="en-US" dirty="0" smtClean="0"/>
              <a:t>Accident investigations are a preventative technique aimed at preventing the recurrence of the same or similar incident and accident types.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6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 and Injury Reporting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should we investigate an accident? </a:t>
            </a:r>
          </a:p>
          <a:p>
            <a:r>
              <a:rPr lang="en-US" dirty="0" smtClean="0"/>
              <a:t>You should investigate an accident whenever: </a:t>
            </a:r>
          </a:p>
          <a:p>
            <a:pPr lvl="1"/>
            <a:r>
              <a:rPr lang="en-US" dirty="0" smtClean="0"/>
              <a:t>Injury, illness, or property damage occurs. (this includes employees, contractors, and the general public)</a:t>
            </a:r>
          </a:p>
          <a:p>
            <a:pPr lvl="1"/>
            <a:r>
              <a:rPr lang="en-US" dirty="0" smtClean="0"/>
              <a:t>“Near misses” (these are cases when no injury, illness, or property damage occurred, but if conditions were slightly changed damage would be probable.)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 and Injury Reporting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Tips for a successful Investigation: </a:t>
            </a:r>
          </a:p>
          <a:p>
            <a:pPr marL="457200" indent="-457200">
              <a:buAutoNum type="arabicPeriod"/>
            </a:pPr>
            <a:r>
              <a:rPr lang="en-US" dirty="0" smtClean="0"/>
              <a:t>Understand the Need </a:t>
            </a:r>
          </a:p>
          <a:p>
            <a:pPr marL="457200" indent="-457200">
              <a:buAutoNum type="arabicPeriod"/>
            </a:pPr>
            <a:r>
              <a:rPr lang="en-US" dirty="0" smtClean="0"/>
              <a:t>Prepare for the Investigation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Gather Facts </a:t>
            </a:r>
          </a:p>
          <a:p>
            <a:pPr marL="457200" indent="-457200">
              <a:buAutoNum type="arabicPeriod"/>
            </a:pPr>
            <a:r>
              <a:rPr lang="en-US" dirty="0" smtClean="0"/>
              <a:t>Develop Conclusions based on the gathered facts</a:t>
            </a:r>
          </a:p>
          <a:p>
            <a:pPr marL="457200" indent="-457200">
              <a:buAutoNum type="arabicPeriod"/>
            </a:pPr>
            <a:r>
              <a:rPr lang="en-US" dirty="0" smtClean="0"/>
              <a:t>Complete the required Accident Report Forms </a:t>
            </a:r>
          </a:p>
          <a:p>
            <a:pPr marL="457200" indent="-457200">
              <a:buAutoNum type="arabicPeriod"/>
            </a:pPr>
            <a:r>
              <a:rPr lang="en-US" dirty="0" smtClean="0"/>
              <a:t>Make recommendations for how to avoid future accidents</a:t>
            </a:r>
          </a:p>
          <a:p>
            <a:pPr marL="457200" indent="-457200">
              <a:buAutoNum type="arabicPeriod"/>
            </a:pPr>
            <a:r>
              <a:rPr lang="en-US" dirty="0" smtClean="0"/>
              <a:t>Follow-up on recommendations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7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Accidents and Injury Reporting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you do if a job related injury occurs? </a:t>
            </a:r>
          </a:p>
          <a:p>
            <a:r>
              <a:rPr lang="en-US" dirty="0" smtClean="0"/>
              <a:t>Step 1: </a:t>
            </a:r>
          </a:p>
          <a:p>
            <a:r>
              <a:rPr lang="en-US" dirty="0" smtClean="0"/>
              <a:t>Employees should report on the job-related injuries, accidents, illnesses, or near miss occurrences to their supervisor immediately or as soon as practical, regardless of the severity. </a:t>
            </a:r>
          </a:p>
          <a:p>
            <a:r>
              <a:rPr lang="en-US" dirty="0" smtClean="0"/>
              <a:t> Employees should complete an “Employee’s Report of Injury” Form as soon as possible.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378</TotalTime>
  <Words>704</Words>
  <Application>Microsoft Office PowerPoint</Application>
  <PresentationFormat>On-screen Show (4:3)</PresentationFormat>
  <Paragraphs>91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Safety Committee Meeting </vt:lpstr>
      <vt:lpstr>Committee Organization </vt:lpstr>
      <vt:lpstr>Safety Meeting Schedule </vt:lpstr>
      <vt:lpstr>How to Complete the Monthly Building Inspection </vt:lpstr>
      <vt:lpstr>Accidents and Injury Reporting</vt:lpstr>
      <vt:lpstr>Accidents and Injury Reporting </vt:lpstr>
      <vt:lpstr>Accident and Injury Reporting </vt:lpstr>
      <vt:lpstr>Accident and Injury Reporting </vt:lpstr>
      <vt:lpstr>Accidents and Injury Reporting </vt:lpstr>
      <vt:lpstr>Accidents and Injury Reporting </vt:lpstr>
      <vt:lpstr>Accident and Injury Reporting </vt:lpstr>
      <vt:lpstr>Accident Prevention Program </vt:lpstr>
      <vt:lpstr>Open Discussion </vt:lpstr>
    </vt:vector>
  </TitlesOfParts>
  <Company>Madison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Committee Meeting</dc:title>
  <dc:creator>Brooke Ledford</dc:creator>
  <cp:lastModifiedBy>Brooke Ledford</cp:lastModifiedBy>
  <cp:revision>15</cp:revision>
  <cp:lastPrinted>2021-10-28T10:44:04Z</cp:lastPrinted>
  <dcterms:created xsi:type="dcterms:W3CDTF">2021-10-27T14:20:47Z</dcterms:created>
  <dcterms:modified xsi:type="dcterms:W3CDTF">2021-10-28T14:28:18Z</dcterms:modified>
</cp:coreProperties>
</file>