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8" r:id="rId4"/>
    <p:sldId id="259" r:id="rId5"/>
    <p:sldId id="270" r:id="rId6"/>
    <p:sldId id="271" r:id="rId7"/>
    <p:sldId id="264" r:id="rId8"/>
    <p:sldId id="272" r:id="rId9"/>
    <p:sldId id="265" r:id="rId10"/>
    <p:sldId id="268" r:id="rId11"/>
    <p:sldId id="269" r:id="rId12"/>
    <p:sldId id="266" r:id="rId13"/>
    <p:sldId id="273" r:id="rId14"/>
    <p:sldId id="263" r:id="rId15"/>
    <p:sldId id="26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389292-C02E-48CE-9540-CC78F6790146}" type="datetimeFigureOut">
              <a:rPr lang="en-US" smtClean="0"/>
              <a:t>01/26/2022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97356B-5FB4-4FDF-B821-289B6D1B7D28}" type="slidenum">
              <a:rPr lang="en-US" smtClean="0"/>
              <a:t>‹#›</a:t>
            </a:fld>
            <a:endParaRPr lang="en-US"/>
          </a:p>
        </p:txBody>
      </p:sp>
    </p:spTree>
    <p:extLst>
      <p:ext uri="{BB962C8B-B14F-4D97-AF65-F5344CB8AC3E}">
        <p14:creationId xmlns:p14="http://schemas.microsoft.com/office/powerpoint/2010/main" val="181193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7356B-5FB4-4FDF-B821-289B6D1B7D28}" type="slidenum">
              <a:rPr lang="en-US" smtClean="0"/>
              <a:t>1</a:t>
            </a:fld>
            <a:endParaRPr lang="en-US"/>
          </a:p>
        </p:txBody>
      </p:sp>
    </p:spTree>
    <p:extLst>
      <p:ext uri="{BB962C8B-B14F-4D97-AF65-F5344CB8AC3E}">
        <p14:creationId xmlns:p14="http://schemas.microsoft.com/office/powerpoint/2010/main" val="248915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7356B-5FB4-4FDF-B821-289B6D1B7D28}" type="slidenum">
              <a:rPr lang="en-US" smtClean="0"/>
              <a:t>2</a:t>
            </a:fld>
            <a:endParaRPr lang="en-US"/>
          </a:p>
        </p:txBody>
      </p:sp>
    </p:spTree>
    <p:extLst>
      <p:ext uri="{BB962C8B-B14F-4D97-AF65-F5344CB8AC3E}">
        <p14:creationId xmlns:p14="http://schemas.microsoft.com/office/powerpoint/2010/main" val="22155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7356B-5FB4-4FDF-B821-289B6D1B7D28}" type="slidenum">
              <a:rPr lang="en-US" smtClean="0"/>
              <a:t>3</a:t>
            </a:fld>
            <a:endParaRPr lang="en-US"/>
          </a:p>
        </p:txBody>
      </p:sp>
    </p:spTree>
    <p:extLst>
      <p:ext uri="{BB962C8B-B14F-4D97-AF65-F5344CB8AC3E}">
        <p14:creationId xmlns:p14="http://schemas.microsoft.com/office/powerpoint/2010/main" val="226761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7356B-5FB4-4FDF-B821-289B6D1B7D28}" type="slidenum">
              <a:rPr lang="en-US" smtClean="0"/>
              <a:t>4</a:t>
            </a:fld>
            <a:endParaRPr lang="en-US"/>
          </a:p>
        </p:txBody>
      </p:sp>
    </p:spTree>
    <p:extLst>
      <p:ext uri="{BB962C8B-B14F-4D97-AF65-F5344CB8AC3E}">
        <p14:creationId xmlns:p14="http://schemas.microsoft.com/office/powerpoint/2010/main" val="95005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7356B-5FB4-4FDF-B821-289B6D1B7D28}" type="slidenum">
              <a:rPr lang="en-US" smtClean="0"/>
              <a:t>15</a:t>
            </a:fld>
            <a:endParaRPr lang="en-US"/>
          </a:p>
        </p:txBody>
      </p:sp>
    </p:spTree>
    <p:extLst>
      <p:ext uri="{BB962C8B-B14F-4D97-AF65-F5344CB8AC3E}">
        <p14:creationId xmlns:p14="http://schemas.microsoft.com/office/powerpoint/2010/main" val="129364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ED68A9B-0E63-4277-8055-6619790EEE8E}" type="datetimeFigureOut">
              <a:rPr lang="en-US" smtClean="0"/>
              <a:t>01/26/2022</a:t>
            </a:fld>
            <a:endParaRPr lang="en-US"/>
          </a:p>
        </p:txBody>
      </p:sp>
      <p:sp>
        <p:nvSpPr>
          <p:cNvPr id="8" name="Slide Number Placeholder 7"/>
          <p:cNvSpPr>
            <a:spLocks noGrp="1"/>
          </p:cNvSpPr>
          <p:nvPr>
            <p:ph type="sldNum" sz="quarter" idx="11"/>
          </p:nvPr>
        </p:nvSpPr>
        <p:spPr/>
        <p:txBody>
          <a:bodyPr/>
          <a:lstStyle/>
          <a:p>
            <a:fld id="{DED0C028-E88B-4951-B7D5-0EE29E0C8DD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68A9B-0E63-4277-8055-6619790EEE8E}"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68A9B-0E63-4277-8055-6619790EEE8E}"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ED68A9B-0E63-4277-8055-6619790EEE8E}"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68A9B-0E63-4277-8055-6619790EEE8E}"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C028-E88B-4951-B7D5-0EE29E0C8DD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ED68A9B-0E63-4277-8055-6619790EEE8E}" type="datetimeFigureOut">
              <a:rPr lang="en-US" smtClean="0"/>
              <a:t>01/26/2022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0C028-E88B-4951-B7D5-0EE29E0C8DD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ED68A9B-0E63-4277-8055-6619790EEE8E}" type="datetimeFigureOut">
              <a:rPr lang="en-US" smtClean="0"/>
              <a:t>01/26/2022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0C028-E88B-4951-B7D5-0EE29E0C8DD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D68A9B-0E63-4277-8055-6619790EEE8E}" type="datetimeFigureOut">
              <a:rPr lang="en-US" smtClean="0"/>
              <a:t>01/26/2022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68A9B-0E63-4277-8055-6619790EEE8E}" type="datetimeFigureOut">
              <a:rPr lang="en-US" smtClean="0"/>
              <a:t>01/26/2022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68A9B-0E63-4277-8055-6619790EEE8E}" type="datetimeFigureOut">
              <a:rPr lang="en-US" smtClean="0"/>
              <a:t>01/26/2022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68A9B-0E63-4277-8055-6619790EEE8E}" type="datetimeFigureOut">
              <a:rPr lang="en-US" smtClean="0"/>
              <a:t>01/26/2022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0C028-E88B-4951-B7D5-0EE29E0C8D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ED68A9B-0E63-4277-8055-6619790EEE8E}" type="datetimeFigureOut">
              <a:rPr lang="en-US" smtClean="0"/>
              <a:t>01/26/2022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ED0C028-E88B-4951-B7D5-0EE29E0C8DD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afetycommittee@madisoncountync.gov" TargetMode="External"/><Relationship Id="rId2" Type="http://schemas.openxmlformats.org/officeDocument/2006/relationships/hyperlink" Target="https://www.madisoncountync.gov/employee-portal.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Safety Committee Meeting </a:t>
            </a:r>
            <a:endParaRPr lang="en-US" dirty="0"/>
          </a:p>
        </p:txBody>
      </p:sp>
      <p:sp>
        <p:nvSpPr>
          <p:cNvPr id="3" name="Subtitle 2"/>
          <p:cNvSpPr>
            <a:spLocks noGrp="1"/>
          </p:cNvSpPr>
          <p:nvPr>
            <p:ph type="subTitle" idx="1"/>
          </p:nvPr>
        </p:nvSpPr>
        <p:spPr/>
        <p:txBody>
          <a:bodyPr>
            <a:normAutofit/>
          </a:bodyPr>
          <a:lstStyle/>
          <a:p>
            <a:r>
              <a:rPr lang="en-US" dirty="0" smtClean="0"/>
              <a:t>January 27, 2022</a:t>
            </a:r>
          </a:p>
          <a:p>
            <a:r>
              <a:rPr lang="en-US" dirty="0" smtClean="0"/>
              <a:t>10:00 AM</a:t>
            </a:r>
            <a:endParaRPr lang="en-US" dirty="0"/>
          </a:p>
        </p:txBody>
      </p:sp>
    </p:spTree>
    <p:extLst>
      <p:ext uri="{BB962C8B-B14F-4D97-AF65-F5344CB8AC3E}">
        <p14:creationId xmlns:p14="http://schemas.microsoft.com/office/powerpoint/2010/main" val="211799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of a Fire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If you discover a fire: Tell another person immediately.  Call or have them call 911 and a supervisor. </a:t>
            </a:r>
            <a:endParaRPr lang="en-US" dirty="0" smtClean="0"/>
          </a:p>
          <a:p>
            <a:pPr marL="0" lvl="0" indent="0">
              <a:buNone/>
            </a:pPr>
            <a:endParaRPr lang="en-US" dirty="0"/>
          </a:p>
          <a:p>
            <a:pPr lvl="0"/>
            <a:r>
              <a:rPr lang="en-US" dirty="0"/>
              <a:t>If the fire is small (such as a wastebasket fire) and there is minimal smoke, you may try put it out with a fire extinguisher. If the fire grows or there is thick smoke, do not continue to fight the fire. </a:t>
            </a:r>
            <a:endParaRPr lang="en-US" dirty="0" smtClean="0"/>
          </a:p>
          <a:p>
            <a:pPr marL="0" lvl="0" indent="0">
              <a:buNone/>
            </a:pPr>
            <a:endParaRPr lang="en-US" dirty="0"/>
          </a:p>
          <a:p>
            <a:pPr lvl="0"/>
            <a:r>
              <a:rPr lang="en-US" dirty="0"/>
              <a:t>Tell other employees in the area to evacuate. </a:t>
            </a:r>
            <a:endParaRPr lang="en-US" dirty="0" smtClean="0"/>
          </a:p>
          <a:p>
            <a:pPr marL="0" lvl="0" indent="0">
              <a:buNone/>
            </a:pPr>
            <a:endParaRPr lang="en-US" dirty="0"/>
          </a:p>
          <a:p>
            <a:pPr lvl="0"/>
            <a:r>
              <a:rPr lang="en-US" dirty="0"/>
              <a:t>Any county monies within the department should be taken as employees evacuate the building. </a:t>
            </a:r>
            <a:endParaRPr lang="en-US" dirty="0" smtClean="0"/>
          </a:p>
          <a:p>
            <a:pPr marL="0" lvl="0" indent="0">
              <a:buNone/>
            </a:pPr>
            <a:endParaRPr lang="en-US" dirty="0"/>
          </a:p>
          <a:p>
            <a:pPr lvl="0"/>
            <a:r>
              <a:rPr lang="en-US" dirty="0"/>
              <a:t>Go to the designated assembly point outside the building.  </a:t>
            </a:r>
          </a:p>
          <a:p>
            <a:endParaRPr lang="en-US" dirty="0"/>
          </a:p>
        </p:txBody>
      </p:sp>
    </p:spTree>
    <p:extLst>
      <p:ext uri="{BB962C8B-B14F-4D97-AF65-F5344CB8AC3E}">
        <p14:creationId xmlns:p14="http://schemas.microsoft.com/office/powerpoint/2010/main" val="211490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In Case of a Fire </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lvl="0"/>
            <a:r>
              <a:rPr lang="en-US" dirty="0"/>
              <a:t>If you are a Supervisor notified of a fire in your area:  Tell your employees to evacuate to the designated assembly location. While exiting the building Supervisors should check that all employees have been evacuated from their area. No employees should remain inside the building. </a:t>
            </a:r>
            <a:endParaRPr lang="en-US" dirty="0" smtClean="0"/>
          </a:p>
          <a:p>
            <a:pPr marL="0" lvl="0" indent="0">
              <a:buNone/>
            </a:pPr>
            <a:endParaRPr lang="en-US" dirty="0"/>
          </a:p>
          <a:p>
            <a:pPr lvl="0"/>
            <a:r>
              <a:rPr lang="en-US" dirty="0"/>
              <a:t>Verify 911 has been called. </a:t>
            </a:r>
            <a:endParaRPr lang="en-US" dirty="0" smtClean="0"/>
          </a:p>
          <a:p>
            <a:pPr marL="0" lvl="0" indent="0">
              <a:buNone/>
            </a:pPr>
            <a:endParaRPr lang="en-US" dirty="0"/>
          </a:p>
          <a:p>
            <a:pPr lvl="0"/>
            <a:r>
              <a:rPr lang="en-US" dirty="0"/>
              <a:t>Determine if the fire has been extinguished.  If the fire has grown or there is thick smoke, evacuate any employees trying to fight the fire.  </a:t>
            </a:r>
            <a:endParaRPr lang="en-US" dirty="0" smtClean="0"/>
          </a:p>
          <a:p>
            <a:pPr marL="0" lvl="0" indent="0">
              <a:buNone/>
            </a:pPr>
            <a:endParaRPr lang="en-US" dirty="0"/>
          </a:p>
          <a:p>
            <a:pPr lvl="0"/>
            <a:r>
              <a:rPr lang="en-US" dirty="0"/>
              <a:t>Tell Supervisors in other areas to evacuate the building. </a:t>
            </a:r>
            <a:endParaRPr lang="en-US" dirty="0" smtClean="0"/>
          </a:p>
          <a:p>
            <a:pPr marL="0" lvl="0" indent="0">
              <a:buNone/>
            </a:pPr>
            <a:endParaRPr lang="en-US" dirty="0"/>
          </a:p>
          <a:p>
            <a:pPr lvl="0"/>
            <a:r>
              <a:rPr lang="en-US" dirty="0"/>
              <a:t>Go to the designated assembly point and check that all your employees are accounted for.  If an employee is missing, do not re-enter the building. Notify the responding fire personnel that an employee is missing and may be in the building. </a:t>
            </a:r>
          </a:p>
          <a:p>
            <a:pPr marL="0" indent="0">
              <a:buNone/>
            </a:pPr>
            <a:endParaRPr lang="en-US" dirty="0"/>
          </a:p>
        </p:txBody>
      </p:sp>
    </p:spTree>
    <p:extLst>
      <p:ext uri="{BB962C8B-B14F-4D97-AF65-F5344CB8AC3E}">
        <p14:creationId xmlns:p14="http://schemas.microsoft.com/office/powerpoint/2010/main" val="347334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 Plans </a:t>
            </a:r>
            <a:endParaRPr lang="en-US" dirty="0"/>
          </a:p>
        </p:txBody>
      </p:sp>
      <p:sp>
        <p:nvSpPr>
          <p:cNvPr id="3" name="Content Placeholder 2"/>
          <p:cNvSpPr>
            <a:spLocks noGrp="1"/>
          </p:cNvSpPr>
          <p:nvPr>
            <p:ph idx="1"/>
          </p:nvPr>
        </p:nvSpPr>
        <p:spPr/>
        <p:txBody>
          <a:bodyPr/>
          <a:lstStyle/>
          <a:p>
            <a:r>
              <a:rPr lang="en-US" dirty="0" smtClean="0"/>
              <a:t>Each building should have an evacuation plan similar to the one </a:t>
            </a:r>
            <a:r>
              <a:rPr lang="en-US" dirty="0" smtClean="0"/>
              <a:t>shown on the next slide. </a:t>
            </a:r>
          </a:p>
          <a:p>
            <a:pPr marL="0" indent="0">
              <a:buNone/>
            </a:pPr>
            <a:endParaRPr lang="en-US" dirty="0" smtClean="0"/>
          </a:p>
          <a:p>
            <a:r>
              <a:rPr lang="en-US" dirty="0" smtClean="0"/>
              <a:t>Please scan a copy of your buildings plan and email it to Brooke Ledford and Louis Roberts for recording purposes. </a:t>
            </a:r>
            <a:endParaRPr lang="en-US" dirty="0"/>
          </a:p>
        </p:txBody>
      </p:sp>
    </p:spTree>
    <p:extLst>
      <p:ext uri="{BB962C8B-B14F-4D97-AF65-F5344CB8AC3E}">
        <p14:creationId xmlns:p14="http://schemas.microsoft.com/office/powerpoint/2010/main" val="287763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Evacuation Plan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90" t="26457" r="28617" b="7938"/>
          <a:stretch/>
        </p:blipFill>
        <p:spPr bwMode="auto">
          <a:xfrm>
            <a:off x="1066800" y="1295400"/>
            <a:ext cx="6248400" cy="506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0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Info </a:t>
            </a:r>
            <a:endParaRPr lang="en-US" dirty="0"/>
          </a:p>
        </p:txBody>
      </p:sp>
      <p:sp>
        <p:nvSpPr>
          <p:cNvPr id="3" name="Content Placeholder 2"/>
          <p:cNvSpPr>
            <a:spLocks noGrp="1"/>
          </p:cNvSpPr>
          <p:nvPr>
            <p:ph idx="1"/>
          </p:nvPr>
        </p:nvSpPr>
        <p:spPr/>
        <p:txBody>
          <a:bodyPr/>
          <a:lstStyle/>
          <a:p>
            <a:r>
              <a:rPr lang="en-US" dirty="0"/>
              <a:t>Go to the employee portal on the County website at: </a:t>
            </a:r>
            <a:r>
              <a:rPr lang="en-US" dirty="0">
                <a:hlinkClick r:id="rId2"/>
              </a:rPr>
              <a:t>https://</a:t>
            </a:r>
            <a:r>
              <a:rPr lang="en-US" dirty="0" smtClean="0">
                <a:hlinkClick r:id="rId2"/>
              </a:rPr>
              <a:t>www.madisoncountync.gov/employee-portal.html</a:t>
            </a:r>
            <a:endParaRPr lang="en-US" dirty="0" smtClean="0"/>
          </a:p>
          <a:p>
            <a:endParaRPr lang="en-US" dirty="0"/>
          </a:p>
          <a:p>
            <a:r>
              <a:rPr lang="en-US" dirty="0"/>
              <a:t>Click on </a:t>
            </a:r>
            <a:r>
              <a:rPr lang="en-US" u="sng" dirty="0">
                <a:solidFill>
                  <a:srgbClr val="00B0F0"/>
                </a:solidFill>
              </a:rPr>
              <a:t>Safety Committee </a:t>
            </a:r>
          </a:p>
          <a:p>
            <a:pPr marL="857250" lvl="1" indent="-457200"/>
            <a:r>
              <a:rPr lang="en-US" sz="2000" u="sng" dirty="0">
                <a:solidFill>
                  <a:srgbClr val="00B0F0"/>
                </a:solidFill>
              </a:rPr>
              <a:t>Safety Committee Portal Password: </a:t>
            </a:r>
            <a:r>
              <a:rPr lang="en-US" sz="2000" dirty="0" smtClean="0"/>
              <a:t>Mad!s0n</a:t>
            </a:r>
          </a:p>
          <a:p>
            <a:pPr marL="857250" lvl="1" indent="-457200"/>
            <a:endParaRPr lang="en-US" u="sng" dirty="0">
              <a:solidFill>
                <a:srgbClr val="00B0F0"/>
              </a:solidFill>
            </a:endParaRPr>
          </a:p>
          <a:p>
            <a:pPr marL="400050" lvl="1" indent="0">
              <a:buNone/>
            </a:pPr>
            <a:endParaRPr lang="en-US" u="sng" dirty="0">
              <a:solidFill>
                <a:srgbClr val="00B0F0"/>
              </a:solidFill>
            </a:endParaRPr>
          </a:p>
          <a:p>
            <a:r>
              <a:rPr lang="en-US" dirty="0" smtClean="0"/>
              <a:t>Safety Committee email: </a:t>
            </a:r>
            <a:r>
              <a:rPr lang="en-US" dirty="0" smtClean="0">
                <a:hlinkClick r:id="rId3"/>
              </a:rPr>
              <a:t>safetycommittee@madisoncountync.gov</a:t>
            </a:r>
            <a:endParaRPr lang="en-US" dirty="0"/>
          </a:p>
          <a:p>
            <a:endParaRPr lang="en-US" dirty="0"/>
          </a:p>
        </p:txBody>
      </p:sp>
    </p:spTree>
    <p:extLst>
      <p:ext uri="{BB962C8B-B14F-4D97-AF65-F5344CB8AC3E}">
        <p14:creationId xmlns:p14="http://schemas.microsoft.com/office/powerpoint/2010/main" val="3488016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 </a:t>
            </a:r>
            <a:endParaRPr lang="en-US" dirty="0"/>
          </a:p>
        </p:txBody>
      </p:sp>
      <p:sp>
        <p:nvSpPr>
          <p:cNvPr id="3" name="Content Placeholder 2"/>
          <p:cNvSpPr>
            <a:spLocks noGrp="1"/>
          </p:cNvSpPr>
          <p:nvPr>
            <p:ph idx="1"/>
          </p:nvPr>
        </p:nvSpPr>
        <p:spPr/>
        <p:txBody>
          <a:bodyPr/>
          <a:lstStyle/>
          <a:p>
            <a:r>
              <a:rPr lang="en-US" dirty="0" smtClean="0"/>
              <a:t>Reminder, make sure you are completing your monthly building inspection forms!</a:t>
            </a:r>
          </a:p>
          <a:p>
            <a:endParaRPr lang="en-US" dirty="0"/>
          </a:p>
          <a:p>
            <a:pPr marL="0" indent="0">
              <a:buNone/>
            </a:pPr>
            <a:endParaRPr lang="en-US" dirty="0" smtClean="0"/>
          </a:p>
          <a:p>
            <a:r>
              <a:rPr lang="en-US" dirty="0" smtClean="0"/>
              <a:t>Questions, comments? </a:t>
            </a:r>
            <a:endParaRPr lang="en-US" dirty="0"/>
          </a:p>
        </p:txBody>
      </p:sp>
    </p:spTree>
    <p:extLst>
      <p:ext uri="{BB962C8B-B14F-4D97-AF65-F5344CB8AC3E}">
        <p14:creationId xmlns:p14="http://schemas.microsoft.com/office/powerpoint/2010/main" val="385481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600200"/>
          </a:xfrm>
        </p:spPr>
        <p:txBody>
          <a:bodyPr>
            <a:normAutofit/>
          </a:bodyPr>
          <a:lstStyle/>
          <a:p>
            <a:r>
              <a:rPr lang="en-US" dirty="0" smtClean="0"/>
              <a:t>Review and Approval of Minutes </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October 28, 2021 meeting minutes were emailed yesterday. </a:t>
            </a:r>
          </a:p>
          <a:p>
            <a:pPr marL="0" indent="0">
              <a:buNone/>
            </a:pPr>
            <a:endParaRPr lang="en-US" dirty="0" smtClean="0"/>
          </a:p>
          <a:p>
            <a:r>
              <a:rPr lang="en-US" dirty="0" smtClean="0"/>
              <a:t>Any suggested changes? If not, all in favor of October 28, 2021 minutes? </a:t>
            </a:r>
            <a:endParaRPr lang="en-US" dirty="0"/>
          </a:p>
        </p:txBody>
      </p:sp>
    </p:spTree>
    <p:extLst>
      <p:ext uri="{BB962C8B-B14F-4D97-AF65-F5344CB8AC3E}">
        <p14:creationId xmlns:p14="http://schemas.microsoft.com/office/powerpoint/2010/main" val="10334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600200"/>
          </a:xfrm>
        </p:spPr>
        <p:txBody>
          <a:bodyPr>
            <a:normAutofit/>
          </a:bodyPr>
          <a:lstStyle/>
          <a:p>
            <a:r>
              <a:rPr lang="en-US" dirty="0" smtClean="0"/>
              <a:t>OSHA Reporting </a:t>
            </a:r>
            <a:endParaRPr lang="en-US" dirty="0"/>
          </a:p>
        </p:txBody>
      </p:sp>
      <p:sp>
        <p:nvSpPr>
          <p:cNvPr id="3" name="Content Placeholder 2"/>
          <p:cNvSpPr>
            <a:spLocks noGrp="1"/>
          </p:cNvSpPr>
          <p:nvPr>
            <p:ph idx="1"/>
          </p:nvPr>
        </p:nvSpPr>
        <p:spPr/>
        <p:txBody>
          <a:bodyPr/>
          <a:lstStyle/>
          <a:p>
            <a:endParaRPr lang="en-US" dirty="0" smtClean="0"/>
          </a:p>
          <a:p>
            <a:r>
              <a:rPr lang="en-US" dirty="0" smtClean="0"/>
              <a:t>Each year we are required to do annual OSHA Reporting and Record Keeping. </a:t>
            </a:r>
          </a:p>
          <a:p>
            <a:pPr marL="0" indent="0">
              <a:buNone/>
            </a:pPr>
            <a:endParaRPr lang="en-US" dirty="0" smtClean="0"/>
          </a:p>
          <a:p>
            <a:r>
              <a:rPr lang="en-US" dirty="0" smtClean="0"/>
              <a:t>We are required to document all workplace injuries and illness each year.  </a:t>
            </a:r>
          </a:p>
          <a:p>
            <a:pPr marL="0" indent="0">
              <a:buNone/>
            </a:pPr>
            <a:endParaRPr lang="en-US" dirty="0" smtClean="0"/>
          </a:p>
          <a:p>
            <a:r>
              <a:rPr lang="en-US" dirty="0" smtClean="0"/>
              <a:t>We do this using the Incident and Accident reports that Department Head’s send in.  </a:t>
            </a:r>
            <a:endParaRPr lang="en-US" dirty="0"/>
          </a:p>
        </p:txBody>
      </p:sp>
    </p:spTree>
    <p:extLst>
      <p:ext uri="{BB962C8B-B14F-4D97-AF65-F5344CB8AC3E}">
        <p14:creationId xmlns:p14="http://schemas.microsoft.com/office/powerpoint/2010/main" val="232637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2021 OSHA Data </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endParaRPr lang="en-US" dirty="0" smtClean="0"/>
          </a:p>
          <a:p>
            <a:r>
              <a:rPr lang="en-US" dirty="0" smtClean="0"/>
              <a:t>This year we had several sprains, strains, slips, trips, and falls.  </a:t>
            </a:r>
          </a:p>
          <a:p>
            <a:endParaRPr lang="en-US" dirty="0" smtClean="0"/>
          </a:p>
          <a:p>
            <a:r>
              <a:rPr lang="en-US" dirty="0" smtClean="0"/>
              <a:t>We need to work on avoiding these types of injuries.   </a:t>
            </a:r>
          </a:p>
          <a:p>
            <a:endParaRPr lang="en-US" dirty="0"/>
          </a:p>
          <a:p>
            <a:r>
              <a:rPr lang="en-US" dirty="0" smtClean="0"/>
              <a:t>Please review and distribute the following handouts to your departments. </a:t>
            </a:r>
            <a:endParaRPr lang="en-US" dirty="0"/>
          </a:p>
        </p:txBody>
      </p:sp>
    </p:spTree>
    <p:extLst>
      <p:ext uri="{BB962C8B-B14F-4D97-AF65-F5344CB8AC3E}">
        <p14:creationId xmlns:p14="http://schemas.microsoft.com/office/powerpoint/2010/main" val="219314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80731"/>
            <a:ext cx="4876800" cy="6657547"/>
          </a:xfrm>
        </p:spPr>
      </p:pic>
    </p:spTree>
    <p:extLst>
      <p:ext uri="{BB962C8B-B14F-4D97-AF65-F5344CB8AC3E}">
        <p14:creationId xmlns:p14="http://schemas.microsoft.com/office/powerpoint/2010/main" val="230872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0996"/>
          <a:stretch/>
        </p:blipFill>
        <p:spPr>
          <a:xfrm>
            <a:off x="76200" y="685800"/>
            <a:ext cx="8846126" cy="5493572"/>
          </a:xfrm>
        </p:spPr>
      </p:pic>
    </p:spTree>
    <p:extLst>
      <p:ext uri="{BB962C8B-B14F-4D97-AF65-F5344CB8AC3E}">
        <p14:creationId xmlns:p14="http://schemas.microsoft.com/office/powerpoint/2010/main" val="140079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 Process </a:t>
            </a:r>
            <a:endParaRPr lang="en-US" dirty="0"/>
          </a:p>
        </p:txBody>
      </p:sp>
      <p:sp>
        <p:nvSpPr>
          <p:cNvPr id="3" name="Content Placeholder 2"/>
          <p:cNvSpPr>
            <a:spLocks noGrp="1"/>
          </p:cNvSpPr>
          <p:nvPr>
            <p:ph idx="1"/>
          </p:nvPr>
        </p:nvSpPr>
        <p:spPr/>
        <p:txBody>
          <a:bodyPr/>
          <a:lstStyle/>
          <a:p>
            <a:r>
              <a:rPr lang="en-US" dirty="0" smtClean="0"/>
              <a:t>What should you do when an on-the-job and job-related injury occurs? </a:t>
            </a:r>
          </a:p>
          <a:p>
            <a:pPr marL="0" indent="0">
              <a:buNone/>
            </a:pPr>
            <a:endParaRPr lang="en-US" dirty="0" smtClean="0"/>
          </a:p>
          <a:p>
            <a:r>
              <a:rPr lang="en-US" dirty="0"/>
              <a:t>All employees are covered by the North Carolina Worker’s Compensation Act and are required to report all injuries arising out of and in the course of employment to their immediate supervisor at the time of the injury so that appropriate action may be taken at once.</a:t>
            </a:r>
          </a:p>
          <a:p>
            <a:endParaRPr lang="en-US" dirty="0"/>
          </a:p>
        </p:txBody>
      </p:sp>
    </p:spTree>
    <p:extLst>
      <p:ext uri="{BB962C8B-B14F-4D97-AF65-F5344CB8AC3E}">
        <p14:creationId xmlns:p14="http://schemas.microsoft.com/office/powerpoint/2010/main" val="3437665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19800"/>
          </a:xfrm>
        </p:spPr>
        <p:txBody>
          <a:bodyPr>
            <a:normAutofit fontScale="32500" lnSpcReduction="20000"/>
          </a:bodyPr>
          <a:lstStyle/>
          <a:p>
            <a:pPr lvl="0">
              <a:lnSpc>
                <a:spcPct val="120000"/>
              </a:lnSpc>
            </a:pPr>
            <a:r>
              <a:rPr lang="en-US" sz="4300" b="1" dirty="0">
                <a:solidFill>
                  <a:schemeClr val="tx1"/>
                </a:solidFill>
              </a:rPr>
              <a:t>Employees should report all on-the-job and job-related injuries </a:t>
            </a:r>
            <a:r>
              <a:rPr lang="en-US" sz="4300" b="1" u="sng" dirty="0">
                <a:solidFill>
                  <a:schemeClr val="tx1"/>
                </a:solidFill>
              </a:rPr>
              <a:t>immediately</a:t>
            </a:r>
            <a:r>
              <a:rPr lang="en-US" sz="4300" dirty="0">
                <a:solidFill>
                  <a:schemeClr val="tx1"/>
                </a:solidFill>
              </a:rPr>
              <a:t> to your supervisor (or any supervisor on duty if your supervisor is not available) and complete an “Employee’s Report of Injury” Form. </a:t>
            </a:r>
          </a:p>
          <a:p>
            <a:pPr>
              <a:lnSpc>
                <a:spcPct val="120000"/>
              </a:lnSpc>
            </a:pPr>
            <a:endParaRPr lang="en-US" sz="4300" dirty="0">
              <a:solidFill>
                <a:schemeClr val="tx1"/>
              </a:solidFill>
            </a:endParaRPr>
          </a:p>
          <a:p>
            <a:pPr lvl="0">
              <a:lnSpc>
                <a:spcPct val="120000"/>
              </a:lnSpc>
            </a:pPr>
            <a:r>
              <a:rPr lang="en-US" sz="4300" dirty="0">
                <a:solidFill>
                  <a:schemeClr val="tx1"/>
                </a:solidFill>
              </a:rPr>
              <a:t>Once an employee notifies their Supervisor of an accident, </a:t>
            </a:r>
            <a:r>
              <a:rPr lang="en-US" sz="4300" dirty="0" smtClean="0">
                <a:solidFill>
                  <a:schemeClr val="tx1"/>
                </a:solidFill>
              </a:rPr>
              <a:t>injury, </a:t>
            </a:r>
            <a:r>
              <a:rPr lang="en-US" sz="4300" dirty="0">
                <a:solidFill>
                  <a:schemeClr val="tx1"/>
                </a:solidFill>
              </a:rPr>
              <a:t>illness, or near miss, </a:t>
            </a:r>
            <a:r>
              <a:rPr lang="en-US" sz="4300" b="1" dirty="0">
                <a:solidFill>
                  <a:schemeClr val="tx1"/>
                </a:solidFill>
              </a:rPr>
              <a:t>the supervisor is responsible for verbally reporting accidents in a timely manner to Human Resources and for following up as quickly as possible with a “Supervisor’s Accident </a:t>
            </a:r>
            <a:r>
              <a:rPr lang="en-US" sz="4300" b="1" dirty="0" smtClean="0">
                <a:solidFill>
                  <a:schemeClr val="tx1"/>
                </a:solidFill>
              </a:rPr>
              <a:t>Investigation” </a:t>
            </a:r>
            <a:r>
              <a:rPr lang="en-US" sz="4300" b="1" dirty="0">
                <a:solidFill>
                  <a:schemeClr val="tx1"/>
                </a:solidFill>
              </a:rPr>
              <a:t>Form and an “Incident Investigation Report”. </a:t>
            </a:r>
            <a:endParaRPr lang="en-US" sz="4300" dirty="0">
              <a:solidFill>
                <a:schemeClr val="tx1"/>
              </a:solidFill>
            </a:endParaRPr>
          </a:p>
          <a:p>
            <a:pPr marL="0" indent="0">
              <a:lnSpc>
                <a:spcPct val="120000"/>
              </a:lnSpc>
              <a:buNone/>
            </a:pPr>
            <a:r>
              <a:rPr lang="en-US" sz="4300" b="1" dirty="0">
                <a:solidFill>
                  <a:schemeClr val="tx1"/>
                </a:solidFill>
              </a:rPr>
              <a:t> </a:t>
            </a:r>
            <a:endParaRPr lang="en-US" sz="4300" dirty="0">
              <a:solidFill>
                <a:schemeClr val="tx1"/>
              </a:solidFill>
            </a:endParaRPr>
          </a:p>
          <a:p>
            <a:pPr lvl="1">
              <a:lnSpc>
                <a:spcPct val="120000"/>
              </a:lnSpc>
            </a:pPr>
            <a:r>
              <a:rPr lang="en-US" sz="4300" b="1" u="sng" dirty="0">
                <a:solidFill>
                  <a:schemeClr val="tx1"/>
                </a:solidFill>
              </a:rPr>
              <a:t>Reports should be submitted to Human Resources within 24 hours of the time the incident occurred.  </a:t>
            </a:r>
            <a:endParaRPr lang="en-US" sz="4300" dirty="0">
              <a:solidFill>
                <a:schemeClr val="tx1"/>
              </a:solidFill>
            </a:endParaRPr>
          </a:p>
          <a:p>
            <a:pPr lvl="1">
              <a:lnSpc>
                <a:spcPct val="120000"/>
              </a:lnSpc>
            </a:pPr>
            <a:r>
              <a:rPr lang="en-US" sz="4300" b="1" u="sng" dirty="0">
                <a:solidFill>
                  <a:schemeClr val="tx1"/>
                </a:solidFill>
              </a:rPr>
              <a:t>All doctors notes and related documentation should also be submitted to HR. </a:t>
            </a:r>
            <a:endParaRPr lang="en-US" sz="4300" dirty="0">
              <a:solidFill>
                <a:schemeClr val="tx1"/>
              </a:solidFill>
            </a:endParaRPr>
          </a:p>
          <a:p>
            <a:pPr>
              <a:lnSpc>
                <a:spcPct val="120000"/>
              </a:lnSpc>
            </a:pPr>
            <a:endParaRPr lang="en-US" sz="4300" dirty="0">
              <a:solidFill>
                <a:schemeClr val="tx1"/>
              </a:solidFill>
            </a:endParaRPr>
          </a:p>
          <a:p>
            <a:pPr lvl="0">
              <a:lnSpc>
                <a:spcPct val="120000"/>
              </a:lnSpc>
            </a:pPr>
            <a:r>
              <a:rPr lang="en-US" sz="4300" b="1" dirty="0">
                <a:solidFill>
                  <a:schemeClr val="tx1"/>
                </a:solidFill>
              </a:rPr>
              <a:t>In the event that medical treatment is needed. Mercy Urgent Care in Weaverville, NC is our designated service provider for non-emergency treatment. </a:t>
            </a:r>
            <a:endParaRPr lang="en-US" sz="4300" b="1" dirty="0" smtClean="0">
              <a:solidFill>
                <a:schemeClr val="tx1"/>
              </a:solidFill>
            </a:endParaRPr>
          </a:p>
          <a:p>
            <a:pPr marL="0" lvl="0" indent="0">
              <a:lnSpc>
                <a:spcPct val="120000"/>
              </a:lnSpc>
              <a:buNone/>
            </a:pPr>
            <a:endParaRPr lang="en-US" sz="4300" dirty="0">
              <a:solidFill>
                <a:schemeClr val="tx1"/>
              </a:solidFill>
            </a:endParaRPr>
          </a:p>
          <a:p>
            <a:pPr lvl="0">
              <a:lnSpc>
                <a:spcPct val="120000"/>
              </a:lnSpc>
            </a:pPr>
            <a:r>
              <a:rPr lang="en-US" sz="4300" dirty="0">
                <a:solidFill>
                  <a:schemeClr val="tx1"/>
                </a:solidFill>
              </a:rPr>
              <a:t>If an injured employee does not initially seek medical assistance but later decides that medical</a:t>
            </a:r>
            <a:r>
              <a:rPr lang="en-US" sz="4300" b="1" dirty="0">
                <a:solidFill>
                  <a:schemeClr val="tx1"/>
                </a:solidFill>
              </a:rPr>
              <a:t> treatment is necessary</a:t>
            </a:r>
            <a:r>
              <a:rPr lang="en-US" sz="4300" dirty="0">
                <a:solidFill>
                  <a:schemeClr val="tx1"/>
                </a:solidFill>
              </a:rPr>
              <a:t>, he/she must inform Human Resources as soon as possible (with a follow up in writing within 24 hours).  Failure to follow these procedures may result in limitations or exclusions from coverage. </a:t>
            </a:r>
          </a:p>
          <a:p>
            <a:pPr marL="0" indent="0">
              <a:lnSpc>
                <a:spcPct val="120000"/>
              </a:lnSpc>
              <a:buNone/>
            </a:pPr>
            <a:endParaRPr lang="en-US" sz="4300" dirty="0">
              <a:solidFill>
                <a:schemeClr val="tx1"/>
              </a:solidFill>
            </a:endParaRPr>
          </a:p>
          <a:p>
            <a:pPr lvl="0">
              <a:lnSpc>
                <a:spcPct val="120000"/>
              </a:lnSpc>
            </a:pPr>
            <a:r>
              <a:rPr lang="en-US" sz="4300" dirty="0">
                <a:solidFill>
                  <a:schemeClr val="tx1"/>
                </a:solidFill>
              </a:rPr>
              <a:t>It is an injured workers responsibility to notify his/her supervisor of any necessary time away from work, modified or light duty restrictions, or other modifications by presenting a physician’s note from our designated provider. The supervisor should then report any adjustments to Human Resources.</a:t>
            </a:r>
          </a:p>
          <a:p>
            <a:endParaRPr lang="en-US" dirty="0"/>
          </a:p>
        </p:txBody>
      </p:sp>
    </p:spTree>
    <p:extLst>
      <p:ext uri="{BB962C8B-B14F-4D97-AF65-F5344CB8AC3E}">
        <p14:creationId xmlns:p14="http://schemas.microsoft.com/office/powerpoint/2010/main" val="153223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 Prevention Tips- In case of a fire </a:t>
            </a:r>
            <a:endParaRPr lang="en-US" dirty="0"/>
          </a:p>
        </p:txBody>
      </p:sp>
      <p:sp>
        <p:nvSpPr>
          <p:cNvPr id="3" name="Content Placeholder 2"/>
          <p:cNvSpPr>
            <a:spLocks noGrp="1"/>
          </p:cNvSpPr>
          <p:nvPr>
            <p:ph idx="1"/>
          </p:nvPr>
        </p:nvSpPr>
        <p:spPr/>
        <p:txBody>
          <a:bodyPr/>
          <a:lstStyle/>
          <a:p>
            <a:pPr marL="0" indent="0">
              <a:buNone/>
            </a:pPr>
            <a:r>
              <a:rPr lang="en-US" b="1" dirty="0"/>
              <a:t>In Case of </a:t>
            </a:r>
            <a:r>
              <a:rPr lang="en-US" b="1" dirty="0" smtClean="0"/>
              <a:t>Fire</a:t>
            </a:r>
          </a:p>
          <a:p>
            <a:pPr marL="0" indent="0">
              <a:buNone/>
            </a:pPr>
            <a:endParaRPr lang="en-US" dirty="0"/>
          </a:p>
          <a:p>
            <a:r>
              <a:rPr lang="en-US" dirty="0"/>
              <a:t>An evacuation map for the building is posted. It shows the location of exits, fire extinguishers and where to assemble outside. </a:t>
            </a:r>
            <a:endParaRPr lang="en-US" dirty="0" smtClean="0"/>
          </a:p>
          <a:p>
            <a:pPr marL="0" indent="0">
              <a:buNone/>
            </a:pPr>
            <a:endParaRPr lang="en-US" dirty="0"/>
          </a:p>
          <a:p>
            <a:r>
              <a:rPr lang="en-US" dirty="0"/>
              <a:t>All employees </a:t>
            </a:r>
            <a:r>
              <a:rPr lang="en-US" dirty="0" smtClean="0"/>
              <a:t>should receive </a:t>
            </a:r>
            <a:r>
              <a:rPr lang="en-US" dirty="0"/>
              <a:t>training on how to use fire extinguishers.  A fire evacuation drill </a:t>
            </a:r>
            <a:r>
              <a:rPr lang="en-US" dirty="0" smtClean="0"/>
              <a:t>should be </a:t>
            </a:r>
            <a:r>
              <a:rPr lang="en-US" dirty="0"/>
              <a:t>conducted </a:t>
            </a:r>
            <a:r>
              <a:rPr lang="en-US" dirty="0" smtClean="0"/>
              <a:t>once </a:t>
            </a:r>
            <a:r>
              <a:rPr lang="en-US" dirty="0"/>
              <a:t>a year.</a:t>
            </a:r>
          </a:p>
        </p:txBody>
      </p:sp>
    </p:spTree>
    <p:extLst>
      <p:ext uri="{BB962C8B-B14F-4D97-AF65-F5344CB8AC3E}">
        <p14:creationId xmlns:p14="http://schemas.microsoft.com/office/powerpoint/2010/main" val="86872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570</TotalTime>
  <Words>687</Words>
  <Application>Microsoft Office PowerPoint</Application>
  <PresentationFormat>On-screen Show (4:3)</PresentationFormat>
  <Paragraphs>87</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Safety Committee Meeting </vt:lpstr>
      <vt:lpstr>Review and Approval of Minutes </vt:lpstr>
      <vt:lpstr>OSHA Reporting </vt:lpstr>
      <vt:lpstr>2021 OSHA Data </vt:lpstr>
      <vt:lpstr>PowerPoint Presentation</vt:lpstr>
      <vt:lpstr>PowerPoint Presentation</vt:lpstr>
      <vt:lpstr>Workers Compensation Process </vt:lpstr>
      <vt:lpstr>PowerPoint Presentation</vt:lpstr>
      <vt:lpstr>Accident Prevention Tips- In case of a fire </vt:lpstr>
      <vt:lpstr>In Case of a Fire </vt:lpstr>
      <vt:lpstr>In Case of a Fire </vt:lpstr>
      <vt:lpstr>Evacuation Plans </vt:lpstr>
      <vt:lpstr>Evacuation Plan </vt:lpstr>
      <vt:lpstr>Safety Info </vt:lpstr>
      <vt:lpstr>Open Discussion </vt:lpstr>
    </vt:vector>
  </TitlesOfParts>
  <Company>Madison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Committee Meeting</dc:title>
  <dc:creator>Brooke Ledford</dc:creator>
  <cp:lastModifiedBy>Brooke Ledford</cp:lastModifiedBy>
  <cp:revision>29</cp:revision>
  <cp:lastPrinted>2021-10-28T10:44:04Z</cp:lastPrinted>
  <dcterms:created xsi:type="dcterms:W3CDTF">2021-10-27T14:20:47Z</dcterms:created>
  <dcterms:modified xsi:type="dcterms:W3CDTF">2022-01-26T20:48:23Z</dcterms:modified>
</cp:coreProperties>
</file>